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71" r:id="rId9"/>
    <p:sldId id="261" r:id="rId10"/>
    <p:sldId id="272" r:id="rId11"/>
    <p:sldId id="263" r:id="rId12"/>
    <p:sldId id="264" r:id="rId13"/>
    <p:sldId id="273" r:id="rId14"/>
    <p:sldId id="274" r:id="rId15"/>
    <p:sldId id="265" r:id="rId16"/>
    <p:sldId id="266" r:id="rId17"/>
    <p:sldId id="26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 autoAdjust="0"/>
    <p:restoredTop sz="94660"/>
  </p:normalViewPr>
  <p:slideViewPr>
    <p:cSldViewPr snapToGrid="0">
      <p:cViewPr>
        <p:scale>
          <a:sx n="50" d="100"/>
          <a:sy n="50" d="100"/>
        </p:scale>
        <p:origin x="600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00F-9F45-42DB-84BD-1D9572A99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4FEBF-87DB-4D29-92F9-C37E84913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F6306-0D21-4EB4-9F2B-F96BFFE9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5A2E6-3791-43B4-92B5-F312FD95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1E5E-355C-4ED6-90BD-2554ADFB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21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05F1-E5C8-4273-B2DC-43BEBC55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DB668-A0DE-4012-8299-2162CE961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2947-A881-4FDD-9A2E-FF0D8EF6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40B6-9963-4BDF-B1CF-EB7772D9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05B3-C0CF-4437-9E6C-7AEF9977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6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1154D-55BA-46E2-A2AD-5E8B05E0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4DB7B-22E0-4A91-9D3C-0B39BDC3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FD30D-415C-4FB9-AF4B-B93E7C53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13D6-4252-4C63-9895-6ACE5C4D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4D8C2-BB10-4E77-B8C1-C913A46D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84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538B-008B-411F-B9C0-070C9D2B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B2EF-186A-495A-8291-298EAB9C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B7CD-7974-461D-BBFD-384363F6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0268-C4BE-4380-8F15-B47F356A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20CC6-754D-40F3-B2B3-56C0C4DA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5650-44A4-4E94-AB4B-52D809A2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63A2E-093B-470E-AEBC-55D5CA5E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1ED4-8BE6-40BD-99B8-95C305B3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2482-839D-4D87-A97E-DFDF3724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807E-6879-446F-B0B1-ABCD42FC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61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AAC4-633E-44E3-B604-9E240E37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649D-739C-4E1D-88F3-37F3421A2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D6238-5B70-44CD-AEC0-DF53265B6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74C12-657E-4525-9D5D-2E6A63E6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5D4F1-9545-4411-9848-51550604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210AC-738C-4AEF-9E60-07C4A606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4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04AD-E7FA-42CB-88E4-129D55B1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63066-EEEB-4F1D-BFE3-B8931CEC5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C78E1-82E9-43AD-851D-41ED82A54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736CF-9DFE-412D-9CAD-A120CC7A2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14314-4385-41DB-97EB-495020409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BDDE9-C66F-424C-9CA2-377B9CE9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3F651-3CBC-407F-BB1A-23C90979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8D0BD-60A4-498E-948C-5E5C9E14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5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11D3-9782-47AB-8FE7-16CA86F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268B-CFE8-4A2B-B57D-61FE75A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F81C-A714-49B3-A45E-0B4F9A0D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11F1C-DEC7-4CEE-8C60-02E60EA1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6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D8949-3966-41CC-9DED-1E47BF89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4FD3F-EEAC-41EC-85C2-1EE03FB9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B7147-6805-4D97-8B3B-5E900E1D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87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D108-64FF-4B6F-9F24-83FDF171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F42F-1646-4B5F-918D-983D8440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63466-1037-441F-968E-25C09C8F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97FA-17AE-4E00-A410-4B024D83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145C4-4770-4578-8805-F26CEE9B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FA7EC-4CEB-450C-B6C5-B7A947F1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3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168C-C519-411C-8DBA-E83E0BE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1543D-1058-4BA2-877D-0353152FC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EFE9D-F080-4A6A-BBFB-FD077163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DEC2-CFFC-4760-A5E7-0667C7E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98DAF-C35B-458C-BFA0-4498280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5A22A-31C9-4B10-AEF2-92C736F2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1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2D1A4-4E90-4E6F-AB2A-2AB92FB5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AE6E-7526-4BE7-81DC-417F77945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3BF2-BD94-4B3C-B4A9-57A5836EB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4D1E-58C7-48CF-8A7B-62BCC0B0D432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E4FD-6C2A-498E-B3E6-D7CEC81DB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BA9D-F3F4-42F3-AF0D-EB536D4AD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0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477"/>
            <a:ext cx="9144000" cy="166394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human mobility models </a:t>
            </a:r>
            <a:br>
              <a:rPr lang="en-US" dirty="0"/>
            </a:br>
            <a:endParaRPr lang="en-GB" dirty="0"/>
          </a:p>
        </p:txBody>
      </p:sp>
      <p:pic>
        <p:nvPicPr>
          <p:cNvPr id="8" name="Picture 7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23242FC-1B15-4F1E-9639-F9C96E25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8" y="1670144"/>
            <a:ext cx="7497144" cy="4742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919DC-EF86-47AB-AB0B-0D5B8BD5E348}"/>
              </a:ext>
            </a:extLst>
          </p:cNvPr>
          <p:cNvSpPr txBox="1"/>
          <p:nvPr/>
        </p:nvSpPr>
        <p:spPr>
          <a:xfrm>
            <a:off x="252164" y="6212468"/>
            <a:ext cx="5843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Rory Gibb</a:t>
            </a:r>
            <a:r>
              <a:rPr lang="en-US" sz="2000" dirty="0"/>
              <a:t>, PHID group meeting, November 2021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9443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0D047-18F0-4F28-BAA2-5F5DC61F19C6}"/>
              </a:ext>
            </a:extLst>
          </p:cNvPr>
          <p:cNvSpPr txBox="1">
            <a:spLocks/>
          </p:cNvSpPr>
          <p:nvPr/>
        </p:nvSpPr>
        <p:spPr>
          <a:xfrm>
            <a:off x="1269356" y="291588"/>
            <a:ext cx="9653287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Some assumptions underpinning general human movement models</a:t>
            </a:r>
            <a:endParaRPr lang="en-GB" sz="4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F0EA1-093E-43D3-A003-C0ED2321964B}"/>
              </a:ext>
            </a:extLst>
          </p:cNvPr>
          <p:cNvSpPr txBox="1"/>
          <p:nvPr/>
        </p:nvSpPr>
        <p:spPr>
          <a:xfrm>
            <a:off x="785848" y="2066626"/>
            <a:ext cx="42222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Proximity</a:t>
            </a:r>
            <a:endParaRPr lang="en-GB" sz="3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0605F6C-B3A0-4AB1-A930-D1022354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088" y="3265708"/>
            <a:ext cx="1059407" cy="1637266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2F5F528-AE71-4991-8A2D-291B8B32B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2568" y="3217460"/>
            <a:ext cx="1059407" cy="1637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BC5BA0-418C-47E5-8551-5DFD6A00E328}"/>
              </a:ext>
            </a:extLst>
          </p:cNvPr>
          <p:cNvSpPr txBox="1"/>
          <p:nvPr/>
        </p:nvSpPr>
        <p:spPr>
          <a:xfrm>
            <a:off x="6898220" y="2091092"/>
            <a:ext cx="42222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endParaRPr lang="en-GB" sz="3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A278425-38D3-42DA-B083-C8C604784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57751"/>
          <a:stretch/>
        </p:blipFill>
        <p:spPr>
          <a:xfrm>
            <a:off x="2896988" y="2956139"/>
            <a:ext cx="912821" cy="776477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34CC56-994E-4FAD-ACED-03DE87DE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57751"/>
          <a:stretch/>
        </p:blipFill>
        <p:spPr>
          <a:xfrm>
            <a:off x="4380961" y="4308027"/>
            <a:ext cx="912821" cy="7764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6CC4D7-9B73-452C-992D-05D502390DDA}"/>
              </a:ext>
            </a:extLst>
          </p:cNvPr>
          <p:cNvCxnSpPr>
            <a:cxnSpLocks/>
          </p:cNvCxnSpPr>
          <p:nvPr/>
        </p:nvCxnSpPr>
        <p:spPr>
          <a:xfrm flipV="1">
            <a:off x="2047857" y="3571509"/>
            <a:ext cx="549310" cy="304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D2096B-6298-467B-9329-B50B3E6A4058}"/>
              </a:ext>
            </a:extLst>
          </p:cNvPr>
          <p:cNvCxnSpPr>
            <a:cxnSpLocks/>
          </p:cNvCxnSpPr>
          <p:nvPr/>
        </p:nvCxnSpPr>
        <p:spPr>
          <a:xfrm>
            <a:off x="2047857" y="4194211"/>
            <a:ext cx="2152891" cy="60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56EC89-9C55-46E2-A1FB-96437CCED765}"/>
              </a:ext>
            </a:extLst>
          </p:cNvPr>
          <p:cNvSpPr txBox="1"/>
          <p:nvPr/>
        </p:nvSpPr>
        <p:spPr>
          <a:xfrm>
            <a:off x="785088" y="5476404"/>
            <a:ext cx="435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All else being equal, people are more likely to travel to more nearby locations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746468-2818-4234-B422-9CB7CD918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41188"/>
          <a:stretch/>
        </p:blipFill>
        <p:spPr>
          <a:xfrm>
            <a:off x="9593560" y="2816989"/>
            <a:ext cx="1762348" cy="10140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AEC343-24EA-4ACF-8995-F8E0E6787650}"/>
              </a:ext>
            </a:extLst>
          </p:cNvPr>
          <p:cNvCxnSpPr>
            <a:cxnSpLocks/>
          </p:cNvCxnSpPr>
          <p:nvPr/>
        </p:nvCxnSpPr>
        <p:spPr>
          <a:xfrm flipV="1">
            <a:off x="8044697" y="3478107"/>
            <a:ext cx="1264484" cy="412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CECBFD1D-6BA2-4A88-809A-A2DB83F89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0007" r="57103" b="4660"/>
          <a:stretch/>
        </p:blipFill>
        <p:spPr>
          <a:xfrm>
            <a:off x="9245933" y="4183681"/>
            <a:ext cx="2177631" cy="105226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8E1EB2-39DA-414A-A6C4-D0821299D6B9}"/>
              </a:ext>
            </a:extLst>
          </p:cNvPr>
          <p:cNvCxnSpPr>
            <a:cxnSpLocks/>
          </p:cNvCxnSpPr>
          <p:nvPr/>
        </p:nvCxnSpPr>
        <p:spPr>
          <a:xfrm>
            <a:off x="8044697" y="4446182"/>
            <a:ext cx="1060385" cy="3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4DD3FC-A688-4442-855D-3296BA9325A3}"/>
              </a:ext>
            </a:extLst>
          </p:cNvPr>
          <p:cNvSpPr txBox="1"/>
          <p:nvPr/>
        </p:nvSpPr>
        <p:spPr>
          <a:xfrm>
            <a:off x="6872167" y="5451602"/>
            <a:ext cx="435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People are more likely to travel to more populated locations, due to greater economic and social opportunities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8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431336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gravity model</a:t>
            </a:r>
            <a:endParaRPr lang="en-GB" dirty="0"/>
          </a:p>
        </p:txBody>
      </p: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139545B1-378E-498A-BCF3-9A9C0432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77" y="1563446"/>
            <a:ext cx="2526396" cy="172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29A50-4939-4AA6-BD22-4C81CC2845C8}"/>
              </a:ext>
            </a:extLst>
          </p:cNvPr>
          <p:cNvSpPr txBox="1"/>
          <p:nvPr/>
        </p:nvSpPr>
        <p:spPr>
          <a:xfrm>
            <a:off x="5741872" y="21919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  <a:endParaRPr lang="en-GB" sz="3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E7C406-7BC2-4F36-BCF7-59B88266F968}"/>
              </a:ext>
            </a:extLst>
          </p:cNvPr>
          <p:cNvGrpSpPr/>
          <p:nvPr/>
        </p:nvGrpSpPr>
        <p:grpSpPr>
          <a:xfrm>
            <a:off x="6365497" y="1993259"/>
            <a:ext cx="4467828" cy="951421"/>
            <a:chOff x="6165287" y="2127156"/>
            <a:chExt cx="4467828" cy="9514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81392A-5639-440A-BE05-699EF8C0AEC5}"/>
                </a:ext>
              </a:extLst>
            </p:cNvPr>
            <p:cNvSpPr txBox="1"/>
            <p:nvPr/>
          </p:nvSpPr>
          <p:spPr>
            <a:xfrm>
              <a:off x="6165287" y="2127156"/>
              <a:ext cx="44678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PopulationSource</a:t>
              </a:r>
              <a:r>
                <a:rPr lang="el-GR" sz="2400" baseline="30000" dirty="0"/>
                <a:t>α</a:t>
              </a:r>
              <a:r>
                <a:rPr lang="en-US" sz="2200" dirty="0"/>
                <a:t> * </a:t>
              </a:r>
              <a:r>
                <a:rPr lang="en-US" sz="2200" dirty="0" err="1"/>
                <a:t>PopulationDest</a:t>
              </a:r>
              <a:r>
                <a:rPr lang="el-GR" sz="2400" baseline="30000" dirty="0"/>
                <a:t>β</a:t>
              </a:r>
              <a:endParaRPr lang="en-GB" sz="2200" baseline="30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1111F9-0A4D-47E4-899A-89A7B5A90E76}"/>
                </a:ext>
              </a:extLst>
            </p:cNvPr>
            <p:cNvCxnSpPr>
              <a:cxnSpLocks/>
            </p:cNvCxnSpPr>
            <p:nvPr/>
          </p:nvCxnSpPr>
          <p:spPr>
            <a:xfrm>
              <a:off x="6269459" y="2614841"/>
              <a:ext cx="42440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1ADD3F-BF04-4062-947C-7CD4A17CDCE3}"/>
                </a:ext>
              </a:extLst>
            </p:cNvPr>
            <p:cNvSpPr txBox="1"/>
            <p:nvPr/>
          </p:nvSpPr>
          <p:spPr>
            <a:xfrm>
              <a:off x="7641114" y="2647690"/>
              <a:ext cx="1812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f(Distance)</a:t>
              </a:r>
              <a:endParaRPr lang="en-GB" sz="2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88636B-895B-4488-896C-8973DE1B0D88}"/>
              </a:ext>
            </a:extLst>
          </p:cNvPr>
          <p:cNvSpPr txBox="1"/>
          <p:nvPr/>
        </p:nvSpPr>
        <p:spPr>
          <a:xfrm>
            <a:off x="2773680" y="3725100"/>
            <a:ext cx="89372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Simplest formalization of the two assumptions</a:t>
            </a:r>
            <a:r>
              <a:rPr lang="en-US" sz="2200" b="1" dirty="0">
                <a:solidFill>
                  <a:srgbClr val="C00000"/>
                </a:solidFill>
              </a:rPr>
              <a:t>: the relative flux (or probability of movement) between two locations is proportional to some power of source and destination populations, penalized by a function of the distance between them  </a:t>
            </a:r>
          </a:p>
          <a:p>
            <a:pPr algn="ctr"/>
            <a:endParaRPr lang="en-US" sz="2200" b="1" dirty="0">
              <a:solidFill>
                <a:srgbClr val="C00000"/>
              </a:solidFill>
            </a:endParaRPr>
          </a:p>
          <a:p>
            <a:pPr algn="ctr"/>
            <a:r>
              <a:rPr lang="en-US" sz="2200" dirty="0">
                <a:solidFill>
                  <a:srgbClr val="C00000"/>
                </a:solidFill>
              </a:rPr>
              <a:t>Fast, flexible and widely used across economics, migration and epidemiology settings, </a:t>
            </a:r>
            <a:r>
              <a:rPr lang="en-US" sz="2200" i="1" dirty="0">
                <a:solidFill>
                  <a:srgbClr val="C00000"/>
                </a:solidFill>
              </a:rPr>
              <a:t>but </a:t>
            </a:r>
            <a:r>
              <a:rPr lang="en-US" sz="2200" dirty="0">
                <a:solidFill>
                  <a:srgbClr val="C00000"/>
                </a:solidFill>
              </a:rPr>
              <a:t>requires setting-specific mobility data to estimate attractiveness and distance-decay parameters (or some substantial assumptions) </a:t>
            </a:r>
            <a:endParaRPr lang="en-GB" sz="2200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D90561-5BA2-4AD8-9117-CC2255B7445F}"/>
              </a:ext>
            </a:extLst>
          </p:cNvPr>
          <p:cNvSpPr/>
          <p:nvPr/>
        </p:nvSpPr>
        <p:spPr>
          <a:xfrm>
            <a:off x="502920" y="1082040"/>
            <a:ext cx="1312955" cy="12954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2BD9D7-E9C0-4FC5-B307-CA64E514F238}"/>
              </a:ext>
            </a:extLst>
          </p:cNvPr>
          <p:cNvSpPr/>
          <p:nvPr/>
        </p:nvSpPr>
        <p:spPr>
          <a:xfrm>
            <a:off x="674441" y="5125483"/>
            <a:ext cx="849559" cy="838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9A863-6009-49F5-841D-11AB148BA636}"/>
              </a:ext>
            </a:extLst>
          </p:cNvPr>
          <p:cNvSpPr txBox="1"/>
          <p:nvPr/>
        </p:nvSpPr>
        <p:spPr>
          <a:xfrm>
            <a:off x="851331" y="1285373"/>
            <a:ext cx="649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ADA40-D52D-4A95-8B0F-C097F5024744}"/>
              </a:ext>
            </a:extLst>
          </p:cNvPr>
          <p:cNvSpPr txBox="1"/>
          <p:nvPr/>
        </p:nvSpPr>
        <p:spPr>
          <a:xfrm>
            <a:off x="831358" y="5068267"/>
            <a:ext cx="535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4B6536-685B-4B2A-AB8F-6B5C871459D6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 flipH="1">
            <a:off x="1099220" y="2377440"/>
            <a:ext cx="60178" cy="2690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9DDF7D-3C61-4FB5-BE9F-38E0E0D0D098}"/>
              </a:ext>
            </a:extLst>
          </p:cNvPr>
          <p:cNvSpPr txBox="1"/>
          <p:nvPr/>
        </p:nvSpPr>
        <p:spPr>
          <a:xfrm>
            <a:off x="1166338" y="3296697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340443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radiation model</a:t>
            </a:r>
            <a:endParaRPr lang="en-GB" dirty="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BD487EC-924B-4A31-8314-85B60E04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16" y="1518384"/>
            <a:ext cx="7060807" cy="1474464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F6F925A-4C2C-4176-9EE4-BC3433A3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3963995"/>
            <a:ext cx="3560198" cy="2308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53954-2019-414D-8508-D1A2526983BE}"/>
              </a:ext>
            </a:extLst>
          </p:cNvPr>
          <p:cNvSpPr txBox="1"/>
          <p:nvPr/>
        </p:nvSpPr>
        <p:spPr>
          <a:xfrm>
            <a:off x="4871659" y="3459718"/>
            <a:ext cx="70608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Based on the same principles as the gravity model, but </a:t>
            </a:r>
            <a:r>
              <a:rPr lang="en-US" sz="2200" b="1" dirty="0">
                <a:solidFill>
                  <a:srgbClr val="C00000"/>
                </a:solidFill>
              </a:rPr>
              <a:t>also accounts for the </a:t>
            </a:r>
            <a:r>
              <a:rPr lang="en-GB" sz="2200" b="1" dirty="0">
                <a:solidFill>
                  <a:srgbClr val="C00000"/>
                </a:solidFill>
              </a:rPr>
              <a:t>competitive pull of other densely populated areas more nearby than the destination. </a:t>
            </a:r>
          </a:p>
          <a:p>
            <a:pPr algn="ctr"/>
            <a:endParaRPr lang="en-GB" sz="2200" dirty="0">
              <a:solidFill>
                <a:srgbClr val="C00000"/>
              </a:solidFill>
            </a:endParaRP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Relative fluxes between destinations are parameter-free – so can be applied without using context-specific data.</a:t>
            </a:r>
          </a:p>
          <a:p>
            <a:pPr algn="ctr"/>
            <a:endParaRPr lang="en-GB" sz="2200" dirty="0">
              <a:solidFill>
                <a:srgbClr val="C00000"/>
              </a:solidFill>
            </a:endParaRP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However, developed and validated against USA mobility information – how generalisable?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F67C4-7E70-4604-AE7F-668C7A851706}"/>
              </a:ext>
            </a:extLst>
          </p:cNvPr>
          <p:cNvSpPr txBox="1"/>
          <p:nvPr/>
        </p:nvSpPr>
        <p:spPr>
          <a:xfrm>
            <a:off x="1930" y="643839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Simini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2012, Nature</a:t>
            </a:r>
            <a:endParaRPr lang="en-GB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C9CC80-1113-45F4-A8F9-08BA9EEA8986}"/>
              </a:ext>
            </a:extLst>
          </p:cNvPr>
          <p:cNvCxnSpPr>
            <a:cxnSpLocks/>
          </p:cNvCxnSpPr>
          <p:nvPr/>
        </p:nvCxnSpPr>
        <p:spPr>
          <a:xfrm flipH="1">
            <a:off x="9235243" y="1326905"/>
            <a:ext cx="863797" cy="117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032E55-CCEA-4697-B85B-32C3BAD5E76D}"/>
              </a:ext>
            </a:extLst>
          </p:cNvPr>
          <p:cNvSpPr txBox="1"/>
          <p:nvPr/>
        </p:nvSpPr>
        <p:spPr>
          <a:xfrm>
            <a:off x="10124816" y="722375"/>
            <a:ext cx="206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population within the radius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accent1">
                    <a:lumMod val="75000"/>
                  </a:schemeClr>
                </a:solidFill>
              </a:rPr>
              <a:t>ij</a:t>
            </a:r>
            <a:endParaRPr lang="en-GB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8D718B9-67D5-4ADA-AAA7-3862A965A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6"/>
          <a:stretch/>
        </p:blipFill>
        <p:spPr>
          <a:xfrm>
            <a:off x="360709" y="3159226"/>
            <a:ext cx="4510950" cy="7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264920" y="101521"/>
            <a:ext cx="9483136" cy="1579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Comparative schematic of gravity and radiation models</a:t>
            </a:r>
            <a:endParaRPr lang="en-GB" sz="45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E017859-148F-4CFF-8A9F-B44E2B997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97" y="1894988"/>
            <a:ext cx="8637605" cy="3817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68BB1-A5F9-4ABA-A683-0869BDAB410D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Weso</a:t>
            </a:r>
            <a:r>
              <a:rPr lang="en-US" dirty="0" err="1"/>
              <a:t>lowski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2015, </a:t>
            </a:r>
            <a:r>
              <a:rPr lang="en-US" dirty="0" err="1"/>
              <a:t>PLoS</a:t>
            </a:r>
            <a:r>
              <a:rPr lang="en-US" dirty="0"/>
              <a:t> Comp Biol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81932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264920" y="101521"/>
            <a:ext cx="9483136" cy="1579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A comparison of gravity and radiation model applications in LMIC settings</a:t>
            </a:r>
            <a:endParaRPr lang="en-GB" sz="4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68BB1-A5F9-4ABA-A683-0869BDAB410D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Weso</a:t>
            </a:r>
            <a:r>
              <a:rPr lang="en-US" dirty="0" err="1"/>
              <a:t>lowski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2015, </a:t>
            </a:r>
            <a:r>
              <a:rPr lang="en-US" dirty="0" err="1"/>
              <a:t>PLoS</a:t>
            </a:r>
            <a:r>
              <a:rPr lang="en-US" dirty="0"/>
              <a:t> Comp Biol</a:t>
            </a:r>
            <a:endParaRPr lang="en-GB" i="1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4B63BCB-5FAA-48DA-9C47-16F932C9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2" t="3467" b="35162"/>
          <a:stretch/>
        </p:blipFill>
        <p:spPr>
          <a:xfrm>
            <a:off x="3450220" y="1748442"/>
            <a:ext cx="5112535" cy="4571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A29D9-2B75-48EC-826D-279F3980702B}"/>
              </a:ext>
            </a:extLst>
          </p:cNvPr>
          <p:cNvSpPr txBox="1"/>
          <p:nvPr/>
        </p:nvSpPr>
        <p:spPr>
          <a:xfrm>
            <a:off x="8961120" y="2606049"/>
            <a:ext cx="248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guidance based on comparison of performance against mobile phone data in several African countries (but may be difficult to apply in practice)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09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849003" y="157302"/>
            <a:ext cx="10768314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proposed “universal” laws of mobility..</a:t>
            </a:r>
            <a:endParaRPr lang="en-GB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C49B8A-61A3-44FE-BA52-E8395BD4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24" y="1160277"/>
            <a:ext cx="9234392" cy="287089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F3F74E2-E83A-4EFA-A53A-C3AC07736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77" y="2280960"/>
            <a:ext cx="7010400" cy="3823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E0CD-190E-476E-AFE5-26EFA7F64AB4}"/>
              </a:ext>
            </a:extLst>
          </p:cNvPr>
          <p:cNvSpPr txBox="1"/>
          <p:nvPr/>
        </p:nvSpPr>
        <p:spPr>
          <a:xfrm>
            <a:off x="381000" y="4577040"/>
            <a:ext cx="35204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There are likely to be many useful forms of human mobility models – in many cases incorporating </a:t>
            </a:r>
            <a:r>
              <a:rPr lang="en-US" sz="2200" i="1" dirty="0">
                <a:solidFill>
                  <a:srgbClr val="C00000"/>
                </a:solidFill>
              </a:rPr>
              <a:t>some</a:t>
            </a:r>
            <a:r>
              <a:rPr lang="en-US" sz="2200" dirty="0">
                <a:solidFill>
                  <a:srgbClr val="C00000"/>
                </a:solidFill>
              </a:rPr>
              <a:t> mobility proxies may be better than including </a:t>
            </a:r>
            <a:r>
              <a:rPr lang="en-US" sz="2200" i="1" dirty="0">
                <a:solidFill>
                  <a:srgbClr val="C00000"/>
                </a:solidFill>
              </a:rPr>
              <a:t>none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8691-02AF-4AA7-B470-8F2AB49EBD76}"/>
              </a:ext>
            </a:extLst>
          </p:cNvPr>
          <p:cNvSpPr txBox="1"/>
          <p:nvPr/>
        </p:nvSpPr>
        <p:spPr>
          <a:xfrm>
            <a:off x="9326688" y="64886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Schlapfer</a:t>
            </a:r>
            <a:r>
              <a:rPr lang="en-US" sz="1800" dirty="0"/>
              <a:t> </a:t>
            </a:r>
            <a:r>
              <a:rPr lang="en-US" sz="1800" i="1" dirty="0"/>
              <a:t>et al. </a:t>
            </a:r>
            <a:r>
              <a:rPr lang="en-US" sz="1800" dirty="0"/>
              <a:t>2021, Nature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0359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827406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Advantages and disadvantages of different mobility models</a:t>
            </a:r>
            <a:endParaRPr lang="en-GB" sz="45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C1F5F1-ABF7-478B-B2A9-212CE9796A5A}"/>
              </a:ext>
            </a:extLst>
          </p:cNvPr>
          <p:cNvSpPr txBox="1">
            <a:spLocks/>
          </p:cNvSpPr>
          <p:nvPr/>
        </p:nvSpPr>
        <p:spPr>
          <a:xfrm>
            <a:off x="1524000" y="2975274"/>
            <a:ext cx="9144000" cy="12550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rgbClr val="C00000"/>
                </a:solidFill>
              </a:rPr>
              <a:t>I ran out of time to do this.</a:t>
            </a:r>
          </a:p>
          <a:p>
            <a:endParaRPr lang="en-US" sz="3000" b="1" dirty="0">
              <a:solidFill>
                <a:srgbClr val="C00000"/>
              </a:solidFill>
            </a:endParaRPr>
          </a:p>
          <a:p>
            <a:r>
              <a:rPr lang="en-US" sz="3000" dirty="0">
                <a:solidFill>
                  <a:srgbClr val="C00000"/>
                </a:solidFill>
              </a:rPr>
              <a:t>If it is useful, I can do this and add it to the GitHub repo – let me know.</a:t>
            </a:r>
            <a:endParaRPr lang="en-GB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1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2821092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46AD22-892C-482F-8353-ED7387709C21}"/>
              </a:ext>
            </a:extLst>
          </p:cNvPr>
          <p:cNvSpPr txBox="1">
            <a:spLocks/>
          </p:cNvSpPr>
          <p:nvPr/>
        </p:nvSpPr>
        <p:spPr>
          <a:xfrm>
            <a:off x="1350380" y="2821091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B4DDD3-334D-4A59-A480-EF685E455D24}"/>
              </a:ext>
            </a:extLst>
          </p:cNvPr>
          <p:cNvSpPr txBox="1">
            <a:spLocks/>
          </p:cNvSpPr>
          <p:nvPr/>
        </p:nvSpPr>
        <p:spPr>
          <a:xfrm>
            <a:off x="340633" y="-92597"/>
            <a:ext cx="11510733" cy="103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long term mobility trends in north Vietnam</a:t>
            </a:r>
            <a:endParaRPr lang="en-GB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398AB4A-9687-45D8-AD47-02B4C48D5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4399"/>
          <a:stretch/>
        </p:blipFill>
        <p:spPr>
          <a:xfrm>
            <a:off x="1693754" y="1242424"/>
            <a:ext cx="8287486" cy="353528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2B6465C-047A-4FA9-90CA-2EFCB0627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3"/>
          <a:stretch/>
        </p:blipFill>
        <p:spPr>
          <a:xfrm>
            <a:off x="1763965" y="4777712"/>
            <a:ext cx="8217275" cy="19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B46B61-F53D-4C00-952C-E251D8CECC11}"/>
              </a:ext>
            </a:extLst>
          </p:cNvPr>
          <p:cNvSpPr txBox="1">
            <a:spLocks/>
          </p:cNvSpPr>
          <p:nvPr/>
        </p:nvSpPr>
        <p:spPr>
          <a:xfrm>
            <a:off x="1524000" y="1537653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tutorial code in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87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C22F9-A90B-48F5-BF43-766EC9C7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138" y="145469"/>
            <a:ext cx="10419723" cy="1368654"/>
          </a:xfrm>
        </p:spPr>
        <p:txBody>
          <a:bodyPr>
            <a:normAutofit fontScale="90000"/>
          </a:bodyPr>
          <a:lstStyle/>
          <a:p>
            <a:br>
              <a:rPr lang="en-US" sz="4500" dirty="0"/>
            </a:br>
            <a:r>
              <a:rPr lang="en-US" sz="4500" dirty="0"/>
              <a:t>Mobility is a major driver of disease dynamics and spread in people…</a:t>
            </a:r>
            <a:endParaRPr lang="en-GB" sz="4500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ED535BC-83EE-4D54-9D0F-CF36C178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/>
          <a:stretch/>
        </p:blipFill>
        <p:spPr>
          <a:xfrm>
            <a:off x="620242" y="2367280"/>
            <a:ext cx="5122988" cy="316066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6937646-0932-4BCC-8C42-C31DA84B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" y="5527940"/>
            <a:ext cx="5405740" cy="94878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C4CEB76-70B7-43F6-B835-5CAA5C022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0" y="2234948"/>
            <a:ext cx="4519456" cy="322818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489DCCB-50DE-4D09-8E7A-7718AFC52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00" y="5463130"/>
            <a:ext cx="3503433" cy="1108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A773C-3A3B-45B2-A201-48DAE1EDD4F9}"/>
              </a:ext>
            </a:extLst>
          </p:cNvPr>
          <p:cNvSpPr txBox="1"/>
          <p:nvPr/>
        </p:nvSpPr>
        <p:spPr>
          <a:xfrm>
            <a:off x="791425" y="1788461"/>
            <a:ext cx="506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Lockdown restrictions and COVID-19 in the UK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EA04F-4749-4EC2-931F-F8221A532234}"/>
              </a:ext>
            </a:extLst>
          </p:cNvPr>
          <p:cNvSpPr txBox="1"/>
          <p:nvPr/>
        </p:nvSpPr>
        <p:spPr>
          <a:xfrm>
            <a:off x="6977640" y="1784611"/>
            <a:ext cx="506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Spatial spread of Zika in the Americas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8605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10"/>
            <a:ext cx="9144000" cy="763587"/>
          </a:xfrm>
        </p:spPr>
        <p:txBody>
          <a:bodyPr>
            <a:normAutofit fontScale="90000"/>
          </a:bodyPr>
          <a:lstStyle/>
          <a:p>
            <a:r>
              <a:rPr lang="en-US" dirty="0"/>
              <a:t>… and in wildlife</a:t>
            </a:r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5A50205-4277-4D54-9747-F7889BA56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377" y="2997842"/>
            <a:ext cx="5461245" cy="194255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68F5C3-125A-4745-B307-8DE323125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2" y="1197118"/>
            <a:ext cx="4794952" cy="180072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54B961-0632-4967-A5AE-A989F6AB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71" y="5037686"/>
            <a:ext cx="5601744" cy="155570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EC456D-2F2A-4E62-98ED-15E6F5218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5" y="1476404"/>
            <a:ext cx="5037673" cy="1135164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75B5C0-A2F2-4634-9C03-B709D7E38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8" y="5248666"/>
            <a:ext cx="3765228" cy="1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884" y="261930"/>
            <a:ext cx="9144000" cy="992187"/>
          </a:xfrm>
        </p:spPr>
        <p:txBody>
          <a:bodyPr/>
          <a:lstStyle/>
          <a:p>
            <a:r>
              <a:rPr lang="en-US" dirty="0"/>
              <a:t>The problem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51BB9-F704-4FEA-A586-194DE6383726}"/>
              </a:ext>
            </a:extLst>
          </p:cNvPr>
          <p:cNvSpPr txBox="1">
            <a:spLocks/>
          </p:cNvSpPr>
          <p:nvPr/>
        </p:nvSpPr>
        <p:spPr>
          <a:xfrm>
            <a:off x="1095737" y="1717302"/>
            <a:ext cx="968029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It is very challenging to measure (human) movement at the temporal and spatial scales required to incorporate into statistical or dynamical models of disease spread</a:t>
            </a:r>
          </a:p>
        </p:txBody>
      </p:sp>
    </p:spTree>
    <p:extLst>
      <p:ext uri="{BB962C8B-B14F-4D97-AF65-F5344CB8AC3E}">
        <p14:creationId xmlns:p14="http://schemas.microsoft.com/office/powerpoint/2010/main" val="153528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242253"/>
            <a:ext cx="100888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One emerging solution: mobile data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AB32E2-97D0-4EDF-B926-B41AA0FE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1" y="5456576"/>
            <a:ext cx="5311144" cy="130225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FC921C6-6FB5-4B49-9467-6B8B4D11D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/>
          <a:stretch/>
        </p:blipFill>
        <p:spPr>
          <a:xfrm>
            <a:off x="419017" y="1368766"/>
            <a:ext cx="6705312" cy="2912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8B517-86A0-4D4D-AAD7-FE48BED7859D}"/>
              </a:ext>
            </a:extLst>
          </p:cNvPr>
          <p:cNvSpPr txBox="1"/>
          <p:nvPr/>
        </p:nvSpPr>
        <p:spPr>
          <a:xfrm>
            <a:off x="419017" y="1737128"/>
            <a:ext cx="176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Pakistan population 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F46F-F1E5-4906-B654-744ABDAA4F3B}"/>
              </a:ext>
            </a:extLst>
          </p:cNvPr>
          <p:cNvSpPr txBox="1"/>
          <p:nvPr/>
        </p:nvSpPr>
        <p:spPr>
          <a:xfrm>
            <a:off x="3891559" y="1737128"/>
            <a:ext cx="1764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Main travel routes from mobile phone data</a:t>
            </a:r>
            <a:endParaRPr lang="en-GB" i="1" dirty="0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C5AA3AAA-1294-4651-8236-843BD57EF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7" y="3677512"/>
            <a:ext cx="5294402" cy="228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9DA2F3-A22F-4389-A2CA-B5B840473A6D}"/>
              </a:ext>
            </a:extLst>
          </p:cNvPr>
          <p:cNvSpPr txBox="1"/>
          <p:nvPr/>
        </p:nvSpPr>
        <p:spPr>
          <a:xfrm>
            <a:off x="6739687" y="5969416"/>
            <a:ext cx="50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Mobile phone data helps in predicting long-range introductions during 2013 dengue epidemic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7125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242253"/>
            <a:ext cx="100888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One emerging solution: mobile data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AB32E2-97D0-4EDF-B926-B41AA0FE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1" y="5456576"/>
            <a:ext cx="5311144" cy="130225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FC921C6-6FB5-4B49-9467-6B8B4D11D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/>
          <a:stretch/>
        </p:blipFill>
        <p:spPr>
          <a:xfrm>
            <a:off x="419017" y="1368766"/>
            <a:ext cx="6705312" cy="291223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B96D9B9-6AB5-4112-BCF9-7E6BFCCE7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7" y="3677512"/>
            <a:ext cx="5294402" cy="2281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8B517-86A0-4D4D-AAD7-FE48BED7859D}"/>
              </a:ext>
            </a:extLst>
          </p:cNvPr>
          <p:cNvSpPr txBox="1"/>
          <p:nvPr/>
        </p:nvSpPr>
        <p:spPr>
          <a:xfrm>
            <a:off x="419017" y="1737128"/>
            <a:ext cx="176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Pakistan population 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F46F-F1E5-4906-B654-744ABDAA4F3B}"/>
              </a:ext>
            </a:extLst>
          </p:cNvPr>
          <p:cNvSpPr txBox="1"/>
          <p:nvPr/>
        </p:nvSpPr>
        <p:spPr>
          <a:xfrm>
            <a:off x="3891559" y="1737128"/>
            <a:ext cx="1764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Main travel routes from mobile phone data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25811-59BB-48DA-A611-2BE84DE6517F}"/>
              </a:ext>
            </a:extLst>
          </p:cNvPr>
          <p:cNvSpPr txBox="1"/>
          <p:nvPr/>
        </p:nvSpPr>
        <p:spPr>
          <a:xfrm>
            <a:off x="6739687" y="5969416"/>
            <a:ext cx="50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Mobile phone data helps in predicting long-range introductions during 2013 dengue epidemic</a:t>
            </a:r>
            <a:endParaRPr lang="en-GB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6A5F3-6CF4-489F-8A9E-74C6F1626840}"/>
              </a:ext>
            </a:extLst>
          </p:cNvPr>
          <p:cNvSpPr txBox="1"/>
          <p:nvPr/>
        </p:nvSpPr>
        <p:spPr>
          <a:xfrm>
            <a:off x="7568166" y="1567851"/>
            <a:ext cx="40052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Challenging and slow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Spatially/temporally restricted (e.g. within country or few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Privacy and consent concerns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0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60" y="223113"/>
            <a:ext cx="110794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solution: GPS or other devices</a:t>
            </a:r>
            <a:endParaRPr lang="en-GB" dirty="0"/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739E43C1-D129-4E5B-B89B-742F5E01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" y="1836497"/>
            <a:ext cx="5177433" cy="2882770"/>
          </a:xfrm>
          <a:prstGeom prst="rect">
            <a:avLst/>
          </a:prstGeom>
        </p:spPr>
      </p:pic>
      <p:pic>
        <p:nvPicPr>
          <p:cNvPr id="9" name="Picture 8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83553D5-4A83-42A7-B41B-B25407B124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t="51148"/>
          <a:stretch/>
        </p:blipFill>
        <p:spPr>
          <a:xfrm>
            <a:off x="9036460" y="2302695"/>
            <a:ext cx="2441051" cy="2353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A9290-DFB0-4438-AC8A-836AB130E7B0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Fornace </a:t>
            </a:r>
            <a:r>
              <a:rPr lang="en-US" sz="1800" i="1" dirty="0"/>
              <a:t>et al. </a:t>
            </a:r>
            <a:r>
              <a:rPr lang="en-US" sz="1800" dirty="0"/>
              <a:t>2019, </a:t>
            </a:r>
            <a:r>
              <a:rPr lang="en-US" sz="1800" dirty="0" err="1"/>
              <a:t>eLife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936EE-1F2A-4F3A-8EF0-26D1F75E8017}"/>
              </a:ext>
            </a:extLst>
          </p:cNvPr>
          <p:cNvSpPr txBox="1"/>
          <p:nvPr/>
        </p:nvSpPr>
        <p:spPr>
          <a:xfrm>
            <a:off x="486270" y="146716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Individual activity spaces characterized using GPS…</a:t>
            </a:r>
            <a:endParaRPr lang="en-GB" i="1" dirty="0"/>
          </a:p>
        </p:txBody>
      </p:sp>
      <p:pic>
        <p:nvPicPr>
          <p:cNvPr id="12" name="Picture 11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9FBCD7E4-3068-4ADA-8D6B-5DECE6A9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b="51148"/>
          <a:stretch/>
        </p:blipFill>
        <p:spPr>
          <a:xfrm>
            <a:off x="6038439" y="2252310"/>
            <a:ext cx="2441051" cy="2353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C958C-B46A-4923-B7D9-356C19742911}"/>
              </a:ext>
            </a:extLst>
          </p:cNvPr>
          <p:cNvSpPr txBox="1"/>
          <p:nvPr/>
        </p:nvSpPr>
        <p:spPr>
          <a:xfrm>
            <a:off x="5771272" y="1605979"/>
            <a:ext cx="297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overall distribution of human activity</a:t>
            </a:r>
            <a:endParaRPr lang="en-GB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21185-A35D-45B2-8D69-330DF6AE9C45}"/>
              </a:ext>
            </a:extLst>
          </p:cNvPr>
          <p:cNvSpPr txBox="1"/>
          <p:nvPr/>
        </p:nvSpPr>
        <p:spPr>
          <a:xfrm>
            <a:off x="8906269" y="1328980"/>
            <a:ext cx="2577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distribution of infectious mosquito bites 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P. </a:t>
            </a:r>
            <a:r>
              <a:rPr lang="en-US" i="1" dirty="0" err="1"/>
              <a:t>knowlsei</a:t>
            </a:r>
            <a:r>
              <a:rPr lang="en-US" dirty="0"/>
              <a:t>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975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60" y="223113"/>
            <a:ext cx="110794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solution: GPS or other devices</a:t>
            </a:r>
            <a:endParaRPr lang="en-GB" dirty="0"/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739E43C1-D129-4E5B-B89B-742F5E01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" y="1836497"/>
            <a:ext cx="5177433" cy="2882770"/>
          </a:xfrm>
          <a:prstGeom prst="rect">
            <a:avLst/>
          </a:prstGeom>
        </p:spPr>
      </p:pic>
      <p:pic>
        <p:nvPicPr>
          <p:cNvPr id="9" name="Picture 8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83553D5-4A83-42A7-B41B-B25407B124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t="51148"/>
          <a:stretch/>
        </p:blipFill>
        <p:spPr>
          <a:xfrm>
            <a:off x="9036460" y="2302695"/>
            <a:ext cx="2441051" cy="2353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A9290-DFB0-4438-AC8A-836AB130E7B0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Fornace </a:t>
            </a:r>
            <a:r>
              <a:rPr lang="en-US" sz="1800" i="1" dirty="0"/>
              <a:t>et al. </a:t>
            </a:r>
            <a:r>
              <a:rPr lang="en-US" sz="1800" dirty="0"/>
              <a:t>2019, </a:t>
            </a:r>
            <a:r>
              <a:rPr lang="en-US" sz="1800" dirty="0" err="1"/>
              <a:t>eLife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936EE-1F2A-4F3A-8EF0-26D1F75E8017}"/>
              </a:ext>
            </a:extLst>
          </p:cNvPr>
          <p:cNvSpPr txBox="1"/>
          <p:nvPr/>
        </p:nvSpPr>
        <p:spPr>
          <a:xfrm>
            <a:off x="486270" y="146716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Individual activity spaces characterized using GPS…</a:t>
            </a:r>
            <a:endParaRPr lang="en-GB" i="1" dirty="0"/>
          </a:p>
        </p:txBody>
      </p:sp>
      <p:pic>
        <p:nvPicPr>
          <p:cNvPr id="12" name="Picture 11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9FBCD7E4-3068-4ADA-8D6B-5DECE6A9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b="51148"/>
          <a:stretch/>
        </p:blipFill>
        <p:spPr>
          <a:xfrm>
            <a:off x="6038439" y="2252310"/>
            <a:ext cx="2441051" cy="2353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C958C-B46A-4923-B7D9-356C19742911}"/>
              </a:ext>
            </a:extLst>
          </p:cNvPr>
          <p:cNvSpPr txBox="1"/>
          <p:nvPr/>
        </p:nvSpPr>
        <p:spPr>
          <a:xfrm>
            <a:off x="5771272" y="1605979"/>
            <a:ext cx="297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overall distribution of human activity</a:t>
            </a:r>
            <a:endParaRPr lang="en-GB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21185-A35D-45B2-8D69-330DF6AE9C45}"/>
              </a:ext>
            </a:extLst>
          </p:cNvPr>
          <p:cNvSpPr txBox="1"/>
          <p:nvPr/>
        </p:nvSpPr>
        <p:spPr>
          <a:xfrm>
            <a:off x="8906269" y="1328980"/>
            <a:ext cx="2577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distribution of infectious mosquito bites 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P. </a:t>
            </a:r>
            <a:r>
              <a:rPr lang="en-US" i="1" dirty="0" err="1"/>
              <a:t>knowlsei</a:t>
            </a:r>
            <a:r>
              <a:rPr lang="en-US" dirty="0"/>
              <a:t>)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41B70-0DF8-47BF-9C00-C2281907DB7D}"/>
              </a:ext>
            </a:extLst>
          </p:cNvPr>
          <p:cNvSpPr txBox="1"/>
          <p:nvPr/>
        </p:nvSpPr>
        <p:spPr>
          <a:xfrm>
            <a:off x="6038439" y="4940597"/>
            <a:ext cx="52770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Expensive and </a:t>
            </a:r>
            <a:r>
              <a:rPr lang="en-US" sz="2000" i="1" dirty="0" err="1">
                <a:solidFill>
                  <a:srgbClr val="C00000"/>
                </a:solidFill>
              </a:rPr>
              <a:t>labour-intensive</a:t>
            </a:r>
            <a:r>
              <a:rPr lang="en-US" sz="2000" i="1" dirty="0">
                <a:solidFill>
                  <a:srgbClr val="C00000"/>
                </a:solidFill>
              </a:rPr>
              <a:t> to collect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So generally small-scale and short-term – appropriate for landscape studies but not necessarily large-scale epidemiological work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0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0D047-18F0-4F28-BAA2-5F5DC61F19C6}"/>
              </a:ext>
            </a:extLst>
          </p:cNvPr>
          <p:cNvSpPr txBox="1">
            <a:spLocks/>
          </p:cNvSpPr>
          <p:nvPr/>
        </p:nvSpPr>
        <p:spPr>
          <a:xfrm>
            <a:off x="1269356" y="1355128"/>
            <a:ext cx="9653287" cy="207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there general “rules” of movement governing the likelihood of individuals moving from one location to another?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F0B7-120D-449E-ABF6-6BFAA38FC612}"/>
              </a:ext>
            </a:extLst>
          </p:cNvPr>
          <p:cNvSpPr txBox="1"/>
          <p:nvPr/>
        </p:nvSpPr>
        <p:spPr>
          <a:xfrm>
            <a:off x="3265643" y="4892443"/>
            <a:ext cx="5660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(Movement ecologists measure and predict these sorts of rules for wildlife, based on tracking or capture data – we tend to call them “resource selection functions”)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7424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General human mobility models  </vt:lpstr>
      <vt:lpstr> Mobility is a major driver of disease dynamics and spread in people…</vt:lpstr>
      <vt:lpstr>… and in wildlife</vt:lpstr>
      <vt:lpstr>The problem</vt:lpstr>
      <vt:lpstr>One emerging solution: mobile data</vt:lpstr>
      <vt:lpstr>One emerging solution: mobile data</vt:lpstr>
      <vt:lpstr>Another solution: GPS or other devices</vt:lpstr>
      <vt:lpstr>Another solution: GPS or other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human mobility models</dc:title>
  <dc:creator>Rory Gibb</dc:creator>
  <cp:lastModifiedBy>Rory Gibb</cp:lastModifiedBy>
  <cp:revision>82</cp:revision>
  <dcterms:created xsi:type="dcterms:W3CDTF">2021-11-09T11:38:26Z</dcterms:created>
  <dcterms:modified xsi:type="dcterms:W3CDTF">2021-11-11T15:20:26Z</dcterms:modified>
</cp:coreProperties>
</file>